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12192000"/>
  <p:embeddedFontLst>
    <p:embeddedFont>
      <p:font typeface="MiSans" panose="020B0604020202020204" charset="-122"/>
      <p:regular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2" d="100"/>
          <a:sy n="112" d="100"/>
        </p:scale>
        <p:origin x="5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397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4-17:56:47-d2sm4nu1bb2p4onbqo5g.jpg"/>
          <p:cNvPicPr>
            <a:picLocks noChangeAspect="1"/>
          </p:cNvPicPr>
          <p:nvPr/>
        </p:nvPicPr>
        <p:blipFill>
          <a:blip r:embed="rId3"/>
          <a:srcRect b="17387"/>
          <a:stretch/>
        </p:blipFill>
        <p:spPr>
          <a:xfrm>
            <a:off x="0" y="1131570"/>
            <a:ext cx="12193270" cy="57264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58453" y="209351"/>
            <a:ext cx="6475095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 de Acceso PyME Alimenticia</a:t>
            </a:r>
            <a:endParaRPr lang="en-US" sz="16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D821D2A-CBA8-A0E1-8163-E352F657EBCF}"/>
              </a:ext>
            </a:extLst>
          </p:cNvPr>
          <p:cNvSpPr txBox="1"/>
          <p:nvPr/>
        </p:nvSpPr>
        <p:spPr>
          <a:xfrm>
            <a:off x="235927" y="2351960"/>
            <a:ext cx="11720146" cy="4296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Proyecto Profesional - Licenciatura en Sistemas </a:t>
            </a:r>
            <a:endParaRPr lang="es-MX" dirty="0">
              <a:solidFill>
                <a:schemeClr val="bg1"/>
              </a:solidFill>
            </a:endParaRPr>
          </a:p>
          <a:p>
            <a:pPr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Laboratorio de Construcción de Software - Tecnicatura Superior en Informática</a:t>
            </a:r>
            <a:br>
              <a:rPr lang="es-MX" b="0" dirty="0">
                <a:solidFill>
                  <a:schemeClr val="bg1"/>
                </a:solidFill>
                <a:effectLst/>
              </a:rPr>
            </a:b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COMISION 01 - CICLO 2025- 2S</a:t>
            </a:r>
            <a:br>
              <a:rPr lang="es-MX" b="0" dirty="0">
                <a:solidFill>
                  <a:schemeClr val="bg1"/>
                </a:solidFill>
                <a:effectLst/>
              </a:rPr>
            </a:b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1era entrega - 19/08/2025 | 2da entrega 26/08/2025</a:t>
            </a:r>
            <a:endParaRPr lang="es-MX" b="0" dirty="0">
              <a:solidFill>
                <a:schemeClr val="bg1"/>
              </a:solidFill>
              <a:effectLst/>
            </a:endParaRPr>
          </a:p>
          <a:p>
            <a:pPr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3era entrega 02/09/2025 | 4ta entrega 09/09/2025</a:t>
            </a:r>
            <a:br>
              <a:rPr lang="es-MX" b="0" dirty="0">
                <a:solidFill>
                  <a:schemeClr val="bg1"/>
                </a:solidFill>
                <a:effectLst/>
              </a:rPr>
            </a:b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ALUMNOS: Petosa Gonzalo Nicolas - Altamirano Tomas</a:t>
            </a:r>
            <a:endParaRPr lang="es-MX" b="0" dirty="0">
              <a:solidFill>
                <a:schemeClr val="bg1"/>
              </a:solidFill>
              <a:effectLst/>
            </a:endParaRPr>
          </a:p>
          <a:p>
            <a:pPr algn="ctr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1800" b="0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DOCENTES: Juan Carlos Monteros - Amin </a:t>
            </a:r>
            <a:r>
              <a:rPr lang="es-MX" sz="1800" b="0" i="0" u="none" strike="noStrike" dirty="0" err="1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Sajud</a:t>
            </a:r>
            <a:br>
              <a:rPr lang="es-MX" dirty="0">
                <a:solidFill>
                  <a:schemeClr val="bg1"/>
                </a:solidFill>
              </a:rPr>
            </a:br>
            <a:endParaRPr lang="es-MX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 y arquitectura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97890" y="1750695"/>
            <a:ext cx="3416300" cy="4507865"/>
          </a:xfrm>
          <a:prstGeom prst="roundRect">
            <a:avLst>
              <a:gd name="adj" fmla="val 2679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897890" y="1750695"/>
            <a:ext cx="3416300" cy="4507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54157" y="3204845"/>
            <a:ext cx="3059451" cy="1157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Tecnologías utilizadas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73982" y="4137025"/>
            <a:ext cx="3019802" cy="191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combinan OpenCV para captura de imágenes, MediaPipe para detección de puntos faciales, FaceNet para generar embeddings de 128 dimensiones y SQLite para almacenar vectores.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050138" y="1878330"/>
            <a:ext cx="1111168" cy="1111250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2050138" y="1878330"/>
            <a:ext cx="1111168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026920" y="2205624"/>
            <a:ext cx="1157605" cy="43012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2026920" y="2205624"/>
            <a:ext cx="1157605" cy="43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511675" y="1750695"/>
            <a:ext cx="3416300" cy="4507865"/>
          </a:xfrm>
          <a:prstGeom prst="roundRect">
            <a:avLst>
              <a:gd name="adj" fmla="val 2679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511675" y="1750695"/>
            <a:ext cx="3416300" cy="4507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67942" y="3204845"/>
            <a:ext cx="3059451" cy="1157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Comparación de vectores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687767" y="4137025"/>
            <a:ext cx="3019802" cy="191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comparación se realiza mediante distancia euclidiana con umbral 0,4, alcanzando 97 % de precisión con iluminación estándar.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63923" y="1878330"/>
            <a:ext cx="1111168" cy="1111250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5663923" y="1878330"/>
            <a:ext cx="1111168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40705" y="2205624"/>
            <a:ext cx="1157605" cy="43012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640705" y="2205624"/>
            <a:ext cx="1157605" cy="43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25460" y="1750695"/>
            <a:ext cx="3416300" cy="4507865"/>
          </a:xfrm>
          <a:prstGeom prst="roundRect">
            <a:avLst>
              <a:gd name="adj" fmla="val 2679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125460" y="1750695"/>
            <a:ext cx="3416300" cy="4507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281727" y="3204845"/>
            <a:ext cx="3059451" cy="1157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Rendimiento del sistema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301552" y="4137025"/>
            <a:ext cx="3019802" cy="191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Todo el pipeline corre en CPU sin necesidad de GPU, lo que reduce costos. Los modelos se cargan una vez al iniciar Flask, garantizando tiempos de respuesta menores a 500 ms por reconocimiento.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277708" y="1878330"/>
            <a:ext cx="1111168" cy="1111250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23" name="Text 21"/>
          <p:cNvSpPr/>
          <p:nvPr/>
        </p:nvSpPr>
        <p:spPr>
          <a:xfrm>
            <a:off x="9277708" y="1878330"/>
            <a:ext cx="1111168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254490" y="2205624"/>
            <a:ext cx="1157605" cy="43012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254490" y="2205624"/>
            <a:ext cx="1157605" cy="43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7" name="Text 25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Stack de reconocimiento facial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6525" y="1487170"/>
            <a:ext cx="5769610" cy="368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Flujo de datos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676525" y="1923415"/>
            <a:ext cx="7098665" cy="1202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cámara envía frames al backend cada 100 ms; si se detecta un rostro confiable, se extrae el embedding y se compara con la base local.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260850" y="3211830"/>
            <a:ext cx="5769610" cy="368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de eventos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60215" y="3648075"/>
            <a:ext cx="7098665" cy="1202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resultado se escribe en access_log.csv con timestamp, id_usuario y zona, proporcionando un registro detallado de todos los accesos.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676525" y="4816475"/>
            <a:ext cx="5769610" cy="3689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 de datos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676525" y="5252720"/>
            <a:ext cx="7098665" cy="1202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se transmite información biométrica fuera del servidor; las fotos se guardan en disco cifrado y se rotan semanalmente para proteger la privacidad.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269365" y="1592580"/>
            <a:ext cx="1110615" cy="1111250"/>
          </a:xfrm>
          <a:prstGeom prst="roundRect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1269365" y="1592580"/>
            <a:ext cx="1110615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45870" y="1874520"/>
            <a:ext cx="1157605" cy="565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672715" y="3319780"/>
            <a:ext cx="1110615" cy="1111250"/>
          </a:xfrm>
          <a:prstGeom prst="roundRect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2672715" y="3319780"/>
            <a:ext cx="1110615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649220" y="3601720"/>
            <a:ext cx="1157605" cy="565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313815" y="4875530"/>
            <a:ext cx="1110615" cy="1111250"/>
          </a:xfrm>
          <a:prstGeom prst="roundRect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1313815" y="4875530"/>
            <a:ext cx="1110615" cy="11112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90320" y="5157470"/>
            <a:ext cx="1157605" cy="565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70280" y="514350"/>
            <a:ext cx="10520680" cy="6642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Flujo de datos y seguridad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Resultados y aprendizajes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67710" y="841375"/>
            <a:ext cx="5908040" cy="5537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Reducción de desperdicio y horas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825500" y="2760980"/>
            <a:ext cx="4940935" cy="3533775"/>
          </a:xfrm>
          <a:prstGeom prst="roundRect">
            <a:avLst>
              <a:gd name="adj" fmla="val 4433"/>
            </a:avLst>
          </a:prstGeom>
          <a:solidFill>
            <a:srgbClr val="000000">
              <a:alpha val="0"/>
            </a:srgbClr>
          </a:solidFill>
          <a:ln w="12700">
            <a:solidFill>
              <a:srgbClr val="A4B6C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25500" y="2760980"/>
            <a:ext cx="4940935" cy="3533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09015" y="3884295"/>
            <a:ext cx="4557395" cy="1884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Tras dos semanas de uso, los datos mostraron que el 35 % del desperdicio se concentraba en la línea de tortas durante el cambio de turno. Al reorganizar la planificación y restringir el acceso a personal capacitado, la merma bajó de 39 kg a 21 kg diarios.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639570" y="3441065"/>
            <a:ext cx="3296285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Reducción de desperdicio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673985" y="2095500"/>
            <a:ext cx="1162050" cy="1162050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2673985" y="2095500"/>
            <a:ext cx="1162050" cy="11620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653665" y="2399665"/>
            <a:ext cx="1202690" cy="5537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343650" y="2760980"/>
            <a:ext cx="4940935" cy="3533775"/>
          </a:xfrm>
          <a:prstGeom prst="roundRect">
            <a:avLst>
              <a:gd name="adj" fmla="val 4433"/>
            </a:avLst>
          </a:prstGeom>
          <a:solidFill>
            <a:srgbClr val="000000">
              <a:alpha val="0"/>
            </a:srgbClr>
          </a:solidFill>
          <a:ln w="12700">
            <a:solidFill>
              <a:srgbClr val="A4B6C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343650" y="2760980"/>
            <a:ext cx="4940935" cy="3533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27165" y="3884295"/>
            <a:ext cx="4557395" cy="1884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análisis de horas trabajadas reveló diferencias de hasta 38 horas entre empleados del mismo turno, lo que llevó a ajustar la rotación y equilibrar la carga de trabajo.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57720" y="3441065"/>
            <a:ext cx="3296285" cy="746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Balance de horas trabajadas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92135" y="2095500"/>
            <a:ext cx="1162050" cy="1162050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8192135" y="2095500"/>
            <a:ext cx="1162050" cy="11620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171815" y="2399665"/>
            <a:ext cx="1202690" cy="5537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919605" y="-5283835"/>
            <a:ext cx="8323580" cy="832358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1919605" y="-5283835"/>
            <a:ext cx="8323580" cy="8323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-3264535" y="3461385"/>
            <a:ext cx="5857240" cy="5857240"/>
          </a:xfrm>
          <a:prstGeom prst="ellipse">
            <a:avLst/>
          </a:prstGeom>
          <a:solidFill>
            <a:srgbClr val="FFFFFF">
              <a:alpha val="10196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-3264535" y="3461385"/>
            <a:ext cx="5857240" cy="585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224645" y="3373120"/>
            <a:ext cx="4029075" cy="4029075"/>
          </a:xfrm>
          <a:prstGeom prst="ellipse">
            <a:avLst/>
          </a:prstGeom>
          <a:solidFill>
            <a:srgbClr val="FFFFFF">
              <a:alpha val="1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224645" y="3373120"/>
            <a:ext cx="4029075" cy="4029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 rot="16200000">
            <a:off x="7044690" y="425450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A4B6C2">
                  <a:alpha val="33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l="100000" b="100000"/>
            </a:path>
            <a:tileRect t="-100000" r="-100000"/>
          </a:gradFill>
          <a:ln/>
        </p:spPr>
      </p:sp>
      <p:sp>
        <p:nvSpPr>
          <p:cNvPr id="9" name="Text 7"/>
          <p:cNvSpPr/>
          <p:nvPr/>
        </p:nvSpPr>
        <p:spPr>
          <a:xfrm rot="16200000">
            <a:off x="7044690" y="425450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 rot="16200000">
            <a:off x="4777105" y="-3001645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A4B6C2">
                  <a:alpha val="33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l="100000" b="100000"/>
            </a:path>
            <a:tileRect t="-100000" r="-100000"/>
          </a:gradFill>
          <a:ln/>
        </p:spPr>
      </p:sp>
      <p:sp>
        <p:nvSpPr>
          <p:cNvPr id="11" name="Text 9"/>
          <p:cNvSpPr/>
          <p:nvPr/>
        </p:nvSpPr>
        <p:spPr>
          <a:xfrm rot="16200000">
            <a:off x="4777105" y="-3001645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 rot="16200000">
            <a:off x="5709920" y="-1296035"/>
            <a:ext cx="1484630" cy="1036764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A4B6C2">
                  <a:alpha val="33000"/>
                </a:srgbClr>
              </a:gs>
              <a:gs pos="100000">
                <a:srgbClr val="232322">
                  <a:alpha val="0"/>
                </a:srgbClr>
              </a:gs>
            </a:gsLst>
            <a:path path="circle">
              <a:fillToRect l="100000" b="100000"/>
            </a:path>
            <a:tileRect t="-100000" r="-100000"/>
          </a:gradFill>
          <a:ln/>
        </p:spPr>
      </p:sp>
      <p:sp>
        <p:nvSpPr>
          <p:cNvPr id="13" name="Text 11"/>
          <p:cNvSpPr/>
          <p:nvPr/>
        </p:nvSpPr>
        <p:spPr>
          <a:xfrm rot="16200000">
            <a:off x="5709920" y="-1296035"/>
            <a:ext cx="1484630" cy="103676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751938" y="3559536"/>
            <a:ext cx="637958" cy="637956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1751938" y="3559536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84198" y="1904091"/>
            <a:ext cx="637958" cy="637956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784198" y="1904091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071468" y="5338806"/>
            <a:ext cx="637958" cy="637956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3071468" y="5338806"/>
            <a:ext cx="637958" cy="63795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84199" y="207511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84199" y="207511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725064" y="3730950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725064" y="3730950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057900" y="5527017"/>
            <a:ext cx="665094" cy="29578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3057900" y="5527017"/>
            <a:ext cx="665094" cy="2957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644650" y="1485900"/>
            <a:ext cx="4182110" cy="36703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Stock próximo a vencer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644649" y="1840229"/>
            <a:ext cx="7555229" cy="92837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dashboard de inventario indicó que el 65 % del stock estaba próximo a vencer o ya vencido, concentrado en tres proveedores.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529840" y="3249930"/>
            <a:ext cx="4182110" cy="36703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Acción de mitigación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529839" y="3604260"/>
            <a:ext cx="7555232" cy="92837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visualización por fecha permitió priorizar el consumo de 1 200 kg de harina a 15 días de su caducidad, evitando un desperdicio de 2 400 USD.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034790" y="4953000"/>
            <a:ext cx="4182110" cy="36703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Diversificación de proveedores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034789" y="5307330"/>
            <a:ext cx="7555231" cy="92837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detectó dependencia del 72 % de inventario en un solo proveedor de azúcar, lo que motivó la búsqueda de dos fuentes alternas para reducir riesgo de paro de producción.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33" name="Text 31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70280" y="514350"/>
            <a:ext cx="10520680" cy="66421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 de stock identificados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y despliegue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400000">
            <a:off x="-1348105" y="100965"/>
            <a:ext cx="6858000" cy="6656070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rgbClr val="28A4DE">
                  <a:alpha val="9000"/>
                </a:srgbClr>
              </a:gs>
              <a:gs pos="54000">
                <a:srgbClr val="28A4DE">
                  <a:alpha val="9000"/>
                </a:srgbClr>
              </a:gs>
              <a:gs pos="100000">
                <a:srgbClr val="232322">
                  <a:alpha val="0"/>
                </a:srgbClr>
              </a:gs>
            </a:gsLst>
            <a:lin ang="13500000" scaled="1"/>
          </a:gradFill>
          <a:ln/>
        </p:spPr>
      </p:sp>
      <p:sp>
        <p:nvSpPr>
          <p:cNvPr id="3" name="Text 1"/>
          <p:cNvSpPr/>
          <p:nvPr/>
        </p:nvSpPr>
        <p:spPr>
          <a:xfrm rot="5400000">
            <a:off x="-1348105" y="100965"/>
            <a:ext cx="6858000" cy="6656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4-17:56:52-d2sm4p61bb2p4onbqog0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3335"/>
            <a:ext cx="5393055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503035" y="2703830"/>
            <a:ext cx="5092700" cy="4591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Simulación de ingreso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502400" y="3114040"/>
            <a:ext cx="5083175" cy="148463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Luego se simula el ingreso a la sala de elaboración: el sistema detecta el rostro, valida permiso y abre la puerta virtual mostrando un mensaje de bienvenida.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779135" y="4692015"/>
            <a:ext cx="5092700" cy="4591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 administrativo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78500" y="5102225"/>
            <a:ext cx="5083175" cy="148463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el dashboard administrativo se observan gráficos de tortas con desperdicio por producto, barras de horas trabajadas y tabla de lotes asociados a cada empleado.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78500" y="715010"/>
            <a:ext cx="5092700" cy="45910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de un nuevo operario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778500" y="1125220"/>
            <a:ext cx="5083175" cy="148590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video de demostración muestra el registro de un nuevo operario: tras ingresar nombre y correo, la cámara captura cinco fotos y confirma la creación del perfil.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97535" y="2781300"/>
            <a:ext cx="4161790" cy="183769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Recorrido por la aplicación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3-d2sm4pe1bb2p4onbqogg.pn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24130" y="-243205"/>
            <a:ext cx="10607675" cy="739394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270" y="0"/>
            <a:ext cx="10591800" cy="6869430"/>
          </a:xfrm>
          <a:prstGeom prst="rect">
            <a:avLst/>
          </a:prstGeom>
          <a:gradFill flip="none" rotWithShape="1">
            <a:gsLst>
              <a:gs pos="0">
                <a:srgbClr val="D4EDF8">
                  <a:alpha val="21000"/>
                </a:srgbClr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1270" y="0"/>
            <a:ext cx="10591800" cy="6869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16200000">
            <a:off x="8825230" y="516255"/>
            <a:ext cx="2173605" cy="95034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00">
              <a:alpha val="0"/>
            </a:srgbClr>
          </a:solidFill>
          <a:ln w="6350">
            <a:solidFill>
              <a:srgbClr val="D3D8E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 rot="16200000">
            <a:off x="8825230" y="516255"/>
            <a:ext cx="2173605" cy="95034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16200000">
            <a:off x="8825230" y="-1892300"/>
            <a:ext cx="2173605" cy="950341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00">
              <a:alpha val="0"/>
            </a:srgbClr>
          </a:solidFill>
          <a:ln w="6350">
            <a:solidFill>
              <a:srgbClr val="D3D8E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 rot="16200000">
            <a:off x="8825230" y="-1892300"/>
            <a:ext cx="2173605" cy="95034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25780" y="1026160"/>
            <a:ext cx="5837555" cy="181419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2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Dockerización y puesta en marcha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01765" y="1851660"/>
            <a:ext cx="4886325" cy="116268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Dockerización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633085" y="2363470"/>
            <a:ext cx="5951855" cy="141541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4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creó un Dockerfile basado en Python 3.9 slim que instala dependencias como opencv-python, face-recognition y flask. La imagen pesa 1,2 GB y se probó en portátiles con Ubuntu y Windows 10.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01765" y="4373880"/>
            <a:ext cx="4886325" cy="116268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Despliegue en Render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633085" y="4885690"/>
            <a:ext cx="5951855" cy="141541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4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Mediante docker-compose se vincula un volumen para persistir la base de datos y los logs. El contenedor se desplegó en Render, permitiendo acceso remoto seguro por HTTPS.</a:t>
            </a: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Próximos pasos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C10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47-d2sm4nu1bb2p4onbqo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818" y="-3600"/>
            <a:ext cx="8025182" cy="6865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1070" y="828040"/>
            <a:ext cx="4953000" cy="92329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41070" y="828040"/>
            <a:ext cx="4953000" cy="92329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 marL="0" indent="0" algn="l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41070" y="1504950"/>
            <a:ext cx="10367010" cy="438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>
                    <a:alpha val="54902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846580" y="2225040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Motivación y alcance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54100" y="2169160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56005" y="2136775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1056005" y="2136775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846580" y="2921635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 clave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54100" y="2865755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56005" y="2823845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3" name="Text 10"/>
          <p:cNvSpPr/>
          <p:nvPr/>
        </p:nvSpPr>
        <p:spPr>
          <a:xfrm>
            <a:off x="1056005" y="2823845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846580" y="3627755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 y arquitectura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054100" y="3571875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56005" y="3520440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7" name="Text 14"/>
          <p:cNvSpPr/>
          <p:nvPr/>
        </p:nvSpPr>
        <p:spPr>
          <a:xfrm>
            <a:off x="1056005" y="3520440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846580" y="4343400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Resultados y aprendizajes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54100" y="4287520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056005" y="4226560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1" name="Text 18"/>
          <p:cNvSpPr/>
          <p:nvPr/>
        </p:nvSpPr>
        <p:spPr>
          <a:xfrm>
            <a:off x="1056005" y="4226560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846580" y="5068570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y despliegue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54100" y="5012690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56005" y="4942205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5" name="Text 22"/>
          <p:cNvSpPr/>
          <p:nvPr/>
        </p:nvSpPr>
        <p:spPr>
          <a:xfrm>
            <a:off x="1056005" y="4942205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056005" y="5667375"/>
            <a:ext cx="353695" cy="35433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7" name="Text 24"/>
          <p:cNvSpPr/>
          <p:nvPr/>
        </p:nvSpPr>
        <p:spPr>
          <a:xfrm>
            <a:off x="1056005" y="5667375"/>
            <a:ext cx="353695" cy="35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846580" y="5803265"/>
            <a:ext cx="4887595" cy="311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Próximos pasos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054100" y="5747385"/>
            <a:ext cx="772795" cy="5073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98435" y="1484630"/>
            <a:ext cx="3884930" cy="4826635"/>
          </a:xfrm>
          <a:prstGeom prst="roundRect">
            <a:avLst>
              <a:gd name="adj" fmla="val 7537"/>
            </a:avLst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7798435" y="1484630"/>
            <a:ext cx="3884930" cy="4826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68655" y="4093845"/>
            <a:ext cx="6929120" cy="2217420"/>
          </a:xfrm>
          <a:prstGeom prst="roundRect">
            <a:avLst>
              <a:gd name="adj" fmla="val 7537"/>
            </a:avLst>
          </a:prstGeom>
          <a:solidFill>
            <a:srgbClr val="000000">
              <a:alpha val="0"/>
            </a:srgbClr>
          </a:solidFill>
          <a:ln w="6350">
            <a:solidFill>
              <a:srgbClr val="788FA3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668655" y="4093845"/>
            <a:ext cx="6929120" cy="2217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kimi-img.moonshot.cn/pub/slides/slides_tmpl/image/25-09-04-17:56:49-d2sm4oe1bb2p4onbqob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603" y="-8255"/>
            <a:ext cx="7448551" cy="4927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68655" y="1484630"/>
            <a:ext cx="6929120" cy="2217420"/>
          </a:xfrm>
          <a:prstGeom prst="roundRect">
            <a:avLst>
              <a:gd name="adj" fmla="val 7537"/>
            </a:avLst>
          </a:prstGeom>
          <a:solidFill>
            <a:srgbClr val="000000">
              <a:alpha val="0"/>
            </a:srgbClr>
          </a:solidFill>
          <a:ln w="6350">
            <a:solidFill>
              <a:srgbClr val="788FA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8655" y="1484630"/>
            <a:ext cx="6929120" cy="2217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28700" y="2192655"/>
            <a:ext cx="6012180" cy="95071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planea integrar lectores RFID para enlazar operarios con herramientas y carretillas, logrando trazabilidad total de equipos.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28700" y="4728210"/>
            <a:ext cx="6071235" cy="6338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evaluará el uso de cámaras térmicas para detectar fiebre al ingreso y reforzar protocolos COVID.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055610" y="2767965"/>
            <a:ext cx="3285490" cy="158452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desarrollará una API REST que permita a sistemas ERP consultar en tiempo real los eventos de acceso y sincronizar maestros de empleados.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28700" y="1682114"/>
            <a:ext cx="508952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de RFID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8700" y="4253865"/>
            <a:ext cx="5089528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Detección de fiebre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055610" y="1805940"/>
            <a:ext cx="3285490" cy="4389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REST para ERP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Escalación y mejoras futuras</a:t>
            </a: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4-17:56:51-d2sm4ou1bb2p4onbqof0.png"/>
          <p:cNvPicPr>
            <a:picLocks noChangeAspect="1"/>
          </p:cNvPicPr>
          <p:nvPr/>
        </p:nvPicPr>
        <p:blipFill>
          <a:blip r:embed="rId3"/>
          <a:srcRect t="2586" b="6812"/>
          <a:stretch/>
        </p:blipFill>
        <p:spPr>
          <a:xfrm>
            <a:off x="0" y="0"/>
            <a:ext cx="12214860" cy="69291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7633" y="2458084"/>
            <a:ext cx="7772718" cy="1231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PREGUNTAS ??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Motivación y alcance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2012313"/>
            <a:ext cx="11103610" cy="561342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004900" y="2159361"/>
            <a:ext cx="637961" cy="637959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4" name="Text 1"/>
          <p:cNvSpPr/>
          <p:nvPr/>
        </p:nvSpPr>
        <p:spPr>
          <a:xfrm>
            <a:off x="2004900" y="2159361"/>
            <a:ext cx="637961" cy="63795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91333" y="2325940"/>
            <a:ext cx="665096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772776" y="1692636"/>
            <a:ext cx="637540" cy="637959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5772776" y="1692636"/>
            <a:ext cx="637540" cy="63795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46298" y="1859215"/>
            <a:ext cx="665096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540231" y="2241911"/>
            <a:ext cx="637540" cy="637959"/>
          </a:xfrm>
          <a:prstGeom prst="ellipse">
            <a:avLst/>
          </a:prstGeom>
          <a:gradFill flip="none" rotWithShape="1">
            <a:gsLst>
              <a:gs pos="0">
                <a:srgbClr val="8496B0"/>
              </a:gs>
              <a:gs pos="100000">
                <a:srgbClr val="1A7CAA"/>
              </a:gs>
            </a:gsLst>
            <a:lin ang="2700000" scaled="1"/>
          </a:gradFill>
          <a:ln/>
          <a:effectLst>
            <a:outerShdw blurRad="290837" dist="50607" dir="2700000" algn="bl" rotWithShape="0">
              <a:srgbClr val="788FA3">
                <a:alpha val="6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9540231" y="2241911"/>
            <a:ext cx="637540" cy="637959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526244" y="2408490"/>
            <a:ext cx="665096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9130" y="3448685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Fichadas falsas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8971" y="3830955"/>
            <a:ext cx="3470913" cy="145057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las PyME alimenticias, las fichadas falsas son un problema común que conduce a pérdidas económicas significativas debido a la manipulación de registros de asistencia.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08805" y="270891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 no autorizado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452303" y="3091814"/>
            <a:ext cx="3403600" cy="145057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ingreso no autorizado a áreas críticas, como cámaras frigoríficas y salas de producción, puede comprometer la seguridad y la inocuidad de los alimentos.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157687" y="3430270"/>
            <a:ext cx="3490595" cy="700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Problemas de trazabilidad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201184" y="3813176"/>
            <a:ext cx="3403600" cy="1450578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trazabilidad manual de lotes es ineficiente y propensa a errores, lo que dificulta la identificación de responsabilidades y la gestión de reclamos de clientes.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9" name="Text 16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Problemas actuales de control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26" y="1465177"/>
            <a:ext cx="33872" cy="2188633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23" y="3982769"/>
            <a:ext cx="33872" cy="2188633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4-17:56:49-d2sm4oe1bb2p4onbqoa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640" y="1787525"/>
            <a:ext cx="5606417" cy="438404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125855" y="1649730"/>
            <a:ext cx="4627245" cy="1121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Objetivo del proyecto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1125855" y="2146300"/>
            <a:ext cx="4582795" cy="1594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objetivo principal es desarrollar un sistema de control de acceso basado en reconocimiento facial que optimice la gestión de personal y reduzca pérdidas operativas en PyME alimenticias.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1125855" y="4108450"/>
            <a:ext cx="4627245" cy="1121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Limitaciones del proyecto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1125855" y="4675505"/>
            <a:ext cx="4583430" cy="1594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proyecto se centra únicamente en áreas productivas y logísticas, sin incluir nómina ni facturación. Además, se utilizarán cámaras USB existentes para evitar costos adicionales.</a:t>
            </a: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2" name="Text 7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Objetivo y limitaciones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007735" y="1803400"/>
            <a:ext cx="5600065" cy="4361180"/>
          </a:xfrm>
          <a:prstGeom prst="roundRect">
            <a:avLst>
              <a:gd name="adj" fmla="val 2351"/>
            </a:avLst>
          </a:prstGeom>
          <a:gradFill flip="none" rotWithShape="1">
            <a:gsLst>
              <a:gs pos="0">
                <a:srgbClr val="D4EDF8">
                  <a:alpha val="26000"/>
                </a:srgbClr>
              </a:gs>
              <a:gs pos="50000">
                <a:srgbClr val="28A4DE">
                  <a:alpha val="0"/>
                </a:srgbClr>
              </a:gs>
              <a:gs pos="100000">
                <a:srgbClr val="115372">
                  <a:alpha val="26000"/>
                </a:srgbClr>
              </a:gs>
            </a:gsLst>
            <a:lin ang="2700000" scaled="1"/>
          </a:gradFill>
          <a:ln/>
        </p:spPr>
      </p:sp>
      <p:sp>
        <p:nvSpPr>
          <p:cNvPr id="15" name="Text 10"/>
          <p:cNvSpPr/>
          <p:nvPr/>
        </p:nvSpPr>
        <p:spPr>
          <a:xfrm>
            <a:off x="6007735" y="1803400"/>
            <a:ext cx="5600065" cy="4361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50-d2sm4om1bb2p4onbqoe0.png"/>
          <p:cNvPicPr>
            <a:picLocks noChangeAspect="1"/>
          </p:cNvPicPr>
          <p:nvPr/>
        </p:nvPicPr>
        <p:blipFill>
          <a:blip r:embed="rId3"/>
          <a:srcRect l="8389" t="15000"/>
          <a:stretch/>
        </p:blipFill>
        <p:spPr>
          <a:xfrm>
            <a:off x="0" y="0"/>
            <a:ext cx="12193200" cy="68565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768840" y="1196975"/>
            <a:ext cx="4304030" cy="4304030"/>
          </a:xfrm>
          <a:prstGeom prst="ellipse">
            <a:avLst/>
          </a:prstGeom>
          <a:solidFill>
            <a:srgbClr val="FFFFFF">
              <a:alpha val="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768840" y="1196975"/>
            <a:ext cx="4304030" cy="4304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59230" y="2247900"/>
            <a:ext cx="1612900" cy="1098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40180" y="3517900"/>
            <a:ext cx="5314315" cy="1183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 clave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130" y="1568450"/>
            <a:ext cx="33655" cy="200469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400" y="4009390"/>
            <a:ext cx="33655" cy="200469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915" y="4024630"/>
            <a:ext cx="33655" cy="200469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4-17:56:48-d2sm4o61bb2p4onbqo9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635" y="1584325"/>
            <a:ext cx="33655" cy="2004695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463604" y="1523999"/>
            <a:ext cx="5074923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Proceso de registro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1463040" y="3970020"/>
            <a:ext cx="5022215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Proceso de autenticación</a:t>
            </a:r>
            <a:endParaRPr lang="en-US" sz="1600" dirty="0"/>
          </a:p>
        </p:txBody>
      </p:sp>
      <p:sp>
        <p:nvSpPr>
          <p:cNvPr id="8" name="Text 2"/>
          <p:cNvSpPr/>
          <p:nvPr/>
        </p:nvSpPr>
        <p:spPr>
          <a:xfrm>
            <a:off x="1463675" y="1977390"/>
            <a:ext cx="4185920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sistema captura cinco imágenes del nuevo empleado, genera un vector único con FaceNet y lo almacena en SQLite junto con nombre, rol y correo.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6900545" y="1540510"/>
            <a:ext cx="4980305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de eventos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6901180" y="1994535"/>
            <a:ext cx="4180205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Cada evento de acceso se graba con fecha, hora y ubicación, proporcionando un registro detallado y seguro de todos los movimientos.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6900947" y="4001906"/>
            <a:ext cx="5021536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4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Ventajas del sistema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901180" y="4479925"/>
            <a:ext cx="4178935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sistema elimina la necesidad de tarjetas o contraseñas, lo que reduce costos y previene el préstamo de credenciales, mejorando la seguridad.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1463675" y="4479925"/>
            <a:ext cx="4153535" cy="116046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 llegar, el usuario se coloca frente a la cámara; en menos de un segundo se detecta el rostro, se compara la huella digital facial y se devuelve acceso permitido o denegado.</a:t>
            </a:r>
            <a:endParaRPr lang="en-US" sz="1600" dirty="0"/>
          </a:p>
        </p:txBody>
      </p:sp>
      <p:sp>
        <p:nvSpPr>
          <p:cNvPr id="14" name="Shape 8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5" name="Text 9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y autenticación facial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106545" y="1449705"/>
            <a:ext cx="7505700" cy="1700530"/>
          </a:xfrm>
          <a:prstGeom prst="roundRect">
            <a:avLst>
              <a:gd name="adj" fmla="val 4248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106545" y="1449705"/>
            <a:ext cx="7505700" cy="1700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277995" y="1582420"/>
            <a:ext cx="6160135" cy="40195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Configuración de zonas restringidas</a:t>
            </a:r>
            <a:endParaRPr lang="en-US" sz="1600" dirty="0"/>
          </a:p>
        </p:txBody>
      </p:sp>
      <p:pic>
        <p:nvPicPr>
          <p:cNvPr id="5" name="Image 0" descr="https://kimi-img.moonshot.cn/pub/slides/slides_tmpl/image/25-09-04-17:56:51-d2sm4ou1bb2p4onbqofg.jpg"/>
          <p:cNvPicPr>
            <a:picLocks noChangeAspect="1"/>
          </p:cNvPicPr>
          <p:nvPr/>
        </p:nvPicPr>
        <p:blipFill>
          <a:blip r:embed="rId3"/>
          <a:srcRect l="30741" t="4671" r="31441"/>
          <a:stretch/>
        </p:blipFill>
        <p:spPr>
          <a:xfrm>
            <a:off x="537845" y="1432560"/>
            <a:ext cx="3388360" cy="48044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321810" y="2058670"/>
            <a:ext cx="7278370" cy="1259840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cámaras frigoríficas, depósitos de ingredientes y salas de elaboración están configuradas como zonas restringidas para garantizar el cumplimiento de normas sanitarias.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89095" y="3265805"/>
            <a:ext cx="3619500" cy="2957195"/>
          </a:xfrm>
          <a:prstGeom prst="roundRect">
            <a:avLst>
              <a:gd name="adj" fmla="val 4248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189095" y="3265805"/>
            <a:ext cx="3619500" cy="2957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390390" y="3369310"/>
            <a:ext cx="3218180" cy="76771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 autorizado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390390" y="3975100"/>
            <a:ext cx="3218180" cy="254063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Solo los operarios con certificación sanitaria pueden acceder a estas zonas, lo que asegura la inocuidad de los alimentos y reduce el riesgo de contaminación.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992745" y="3265805"/>
            <a:ext cx="3619500" cy="2957195"/>
          </a:xfrm>
          <a:prstGeom prst="roundRect">
            <a:avLst>
              <a:gd name="adj" fmla="val 4248"/>
            </a:avLst>
          </a:pr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992745" y="3265805"/>
            <a:ext cx="3619500" cy="2957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194040" y="3369310"/>
            <a:ext cx="3218180" cy="76771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Alertas y registros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194040" y="3975100"/>
            <a:ext cx="3218180" cy="254063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 una persona no autorizada intenta ingresar, el sistema emite una alerta visual y sonora, guarda una fotografía y notifica al responsable de calidad.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 de zonas críticas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E1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4495" y="1217930"/>
            <a:ext cx="11444605" cy="4881245"/>
          </a:xfrm>
          <a:custGeom>
            <a:avLst/>
            <a:gdLst/>
            <a:ahLst/>
            <a:cxnLst/>
            <a:rect l="l" t="t" r="r" b="b"/>
            <a:pathLst>
              <a:path w="11444605" h="4881245">
                <a:moveTo>
                  <a:pt x="0" y="742678"/>
                </a:moveTo>
                <a:lnTo>
                  <a:pt x="2813529" y="742678"/>
                </a:lnTo>
                <a:lnTo>
                  <a:pt x="2813529" y="277740"/>
                </a:lnTo>
                <a:lnTo>
                  <a:pt x="6100107" y="277740"/>
                </a:lnTo>
                <a:lnTo>
                  <a:pt x="6100107" y="742678"/>
                </a:lnTo>
                <a:lnTo>
                  <a:pt x="8456461" y="742678"/>
                </a:lnTo>
                <a:lnTo>
                  <a:pt x="8456461" y="0"/>
                </a:lnTo>
                <a:lnTo>
                  <a:pt x="11444605" y="0"/>
                </a:lnTo>
                <a:lnTo>
                  <a:pt x="11444605" y="3515793"/>
                </a:lnTo>
                <a:lnTo>
                  <a:pt x="8824105" y="3515793"/>
                </a:lnTo>
                <a:lnTo>
                  <a:pt x="8824105" y="4881245"/>
                </a:lnTo>
                <a:lnTo>
                  <a:pt x="5928666" y="4881245"/>
                </a:lnTo>
                <a:lnTo>
                  <a:pt x="5928666" y="4416306"/>
                </a:lnTo>
                <a:lnTo>
                  <a:pt x="3286578" y="4416306"/>
                </a:lnTo>
                <a:lnTo>
                  <a:pt x="3286578" y="4881245"/>
                </a:lnTo>
                <a:lnTo>
                  <a:pt x="0" y="4881245"/>
                </a:lnTo>
                <a:lnTo>
                  <a:pt x="0" y="742678"/>
                </a:lnTo>
                <a:close/>
              </a:path>
            </a:pathLst>
          </a:custGeom>
          <a:gradFill flip="none" rotWithShape="1">
            <a:gsLst>
              <a:gs pos="0">
                <a:srgbClr val="788FA3">
                  <a:alpha val="39000"/>
                </a:srgbClr>
              </a:gs>
              <a:gs pos="22000">
                <a:srgbClr val="788FA3">
                  <a:alpha val="36000"/>
                </a:srgbClr>
              </a:gs>
              <a:gs pos="54000">
                <a:srgbClr val="788FA3">
                  <a:alpha val="7000"/>
                </a:srgbClr>
              </a:gs>
              <a:gs pos="100000">
                <a:srgbClr val="232322">
                  <a:alpha val="15000"/>
                </a:srgbClr>
              </a:gs>
            </a:gsLst>
            <a:lin ang="13500000" scaled="1"/>
          </a:gradFill>
          <a:ln w="6350">
            <a:solidFill>
              <a:srgbClr val="788FA3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04495" y="1217930"/>
            <a:ext cx="11444605" cy="4881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29285" y="2924175"/>
            <a:ext cx="2413000" cy="1740694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 iniciar un lote, el operario escanea su rostro para asociar su identidad con el número de lote, producto y turno, permitiendo una trazabilidad completa.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629285" y="2207260"/>
            <a:ext cx="2412365" cy="58102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Asociación de empleados con lotes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518987" y="2658792"/>
            <a:ext cx="2629394" cy="1740694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Durante el proceso, se registran entradas y salidas de cada empleado, lo que facilita la reconstrucción de quién participó en cada etapa de producción.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518985" y="1892384"/>
            <a:ext cx="2590663" cy="58102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de movimientos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507776" y="2898808"/>
            <a:ext cx="2292863" cy="1740694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la zona de carga, el conductor y ayudantes se fichan facialmente; el sistema anota hora de llegada, salida y peso de mercancía.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507479" y="2195829"/>
            <a:ext cx="2282192" cy="58102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 de carga y transporte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913024" y="2088584"/>
            <a:ext cx="2628760" cy="1740694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Los datos se almacenan en un archivo CSV que puede importarse a cualquier ERP para generar reportes de eficiencia logística y cumplir requisitos de exportación.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918738" y="1411077"/>
            <a:ext cx="2590662" cy="276225"/>
          </a:xfrm>
          <a:prstGeom prst="rect">
            <a:avLst/>
          </a:prstGeom>
          <a:noFill/>
          <a:ln/>
        </p:spPr>
        <p:txBody>
          <a:bodyPr wrap="square" lIns="45720" tIns="45720" rIns="4572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7EC9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con ERP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13105" y="403225"/>
            <a:ext cx="600710" cy="601980"/>
          </a:xfrm>
          <a:prstGeom prst="ellipse">
            <a:avLst/>
          </a:prstGeom>
          <a:gradFill flip="none" rotWithShape="1">
            <a:gsLst>
              <a:gs pos="0">
                <a:srgbClr val="28A4DE"/>
              </a:gs>
              <a:gs pos="81000">
                <a:srgbClr val="C5C9CE">
                  <a:alpha val="0"/>
                </a:srgbClr>
              </a:gs>
              <a:gs pos="100000">
                <a:srgbClr val="C5C9CE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713105" y="403225"/>
            <a:ext cx="600710" cy="6019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20000"/>
              </a:lnSpc>
              <a:buNone/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70280" y="514350"/>
            <a:ext cx="10520680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3600" dirty="0">
                <a:solidFill>
                  <a:srgbClr val="218EC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Trazabilidad y logística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35434E"/>
      </a:accent2>
      <a:accent3>
        <a:srgbClr val="C5C9CE"/>
      </a:accent3>
      <a:accent4>
        <a:srgbClr val="FFFFFF"/>
      </a:accent4>
      <a:accent5>
        <a:srgbClr val="808080"/>
      </a:accent5>
      <a:accent6>
        <a:srgbClr val="28A4D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1287</Words>
  <Application>Microsoft Office PowerPoint</Application>
  <PresentationFormat>Panorámica</PresentationFormat>
  <Paragraphs>148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MiSans</vt:lpstr>
      <vt:lpstr>Verdana</vt:lpstr>
      <vt:lpstr>Arial</vt:lpstr>
      <vt:lpstr>Custom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de Acceso PyME Alimenticia</dc:title>
  <dc:subject>Control de Acceso PyME Alimenticia</dc:subject>
  <dc:creator>Kimi</dc:creator>
  <cp:lastModifiedBy>Gonzalo .</cp:lastModifiedBy>
  <cp:revision>2</cp:revision>
  <dcterms:created xsi:type="dcterms:W3CDTF">2025-09-08T20:33:41Z</dcterms:created>
  <dcterms:modified xsi:type="dcterms:W3CDTF">2025-09-08T20:37:21Z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{"Label":"Control de Acceso PyME Alimenticia","ContentProducer":"001191110108MACG2KBH8F10000","ProduceID":"d2vjqd5s8fbfmv2sseo0","ReservedCode1":"","ContentPropagator":"001191110108MACG2KBH8F20000","PropagateID":"d2vjqd5s8fbfmv2sseo0","ReservedCode2":""}</vt:lpwstr>
  </property>
</Properties>
</file>